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87" r:id="rId4"/>
    <p:sldId id="269" r:id="rId5"/>
    <p:sldId id="268" r:id="rId6"/>
    <p:sldId id="262" r:id="rId7"/>
    <p:sldId id="276" r:id="rId8"/>
    <p:sldId id="261" r:id="rId9"/>
    <p:sldId id="277" r:id="rId10"/>
    <p:sldId id="278" r:id="rId11"/>
    <p:sldId id="260" r:id="rId12"/>
    <p:sldId id="271" r:id="rId13"/>
    <p:sldId id="272" r:id="rId14"/>
    <p:sldId id="284" r:id="rId15"/>
    <p:sldId id="283" r:id="rId16"/>
    <p:sldId id="259" r:id="rId17"/>
    <p:sldId id="280" r:id="rId18"/>
    <p:sldId id="279" r:id="rId19"/>
    <p:sldId id="286" r:id="rId20"/>
    <p:sldId id="258" r:id="rId21"/>
    <p:sldId id="285" r:id="rId22"/>
    <p:sldId id="265" r:id="rId23"/>
    <p:sldId id="274" r:id="rId24"/>
    <p:sldId id="275" r:id="rId25"/>
    <p:sldId id="264" r:id="rId26"/>
    <p:sldId id="266" r:id="rId27"/>
    <p:sldId id="257" r:id="rId2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enovo" initials="L" lastIdx="1" clrIdx="0">
    <p:extLst>
      <p:ext uri="{19B8F6BF-5375-455C-9EA6-DF929625EA0E}">
        <p15:presenceInfo xmlns:p15="http://schemas.microsoft.com/office/powerpoint/2012/main" userId="Lenovo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55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DDD816C-B04D-4B16-B98D-71F231E0A3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C886DD97-1CA8-4125-BB3B-8B3AE024AF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13AFBFF-73C9-40F8-B4AA-4ACF311748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0BC14-19D1-4C1E-88D2-47F018D4E46B}" type="datetimeFigureOut">
              <a:rPr lang="zh-CN" altLang="en-US" smtClean="0"/>
              <a:t>2024/8/22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F51B6C9-F78B-46AA-A79C-4655BC9AC4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BFAC6B1-8A55-408F-A825-A38F46EFE4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B2661-C025-4A94-9E22-EAD5D5EFEB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38195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BAF3E55-20FB-4A2A-928C-7E77783CB0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9BDD60E2-ADF0-4F51-9714-79FA3E4AD43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46AB33C-4048-4F26-9339-6F639A6B47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0BC14-19D1-4C1E-88D2-47F018D4E46B}" type="datetimeFigureOut">
              <a:rPr lang="zh-CN" altLang="en-US" smtClean="0"/>
              <a:t>2024/8/22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64DF260-0A94-476B-81D0-0B73FD8791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932C869-689B-4F5B-91CC-B1D6D71577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B2661-C025-4A94-9E22-EAD5D5EFEB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11651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B8E7D2FB-0609-4751-B55C-FA02D5C1D8F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DB7E949E-C1A1-45F8-80DA-5C142C5EA9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810AF3D-282C-4BE7-8031-7D399AE561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0BC14-19D1-4C1E-88D2-47F018D4E46B}" type="datetimeFigureOut">
              <a:rPr lang="zh-CN" altLang="en-US" smtClean="0"/>
              <a:t>2024/8/22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2961CB2-8A7C-49EC-BC5F-516F126708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7D325CF-D876-4F7F-9705-FFD48A10F1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B2661-C025-4A94-9E22-EAD5D5EFEB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63092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CE3A287-DC21-4A6D-8998-D03E58502B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D82B6FF-C3DA-4D85-A5CA-5AFBBEFE26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4A1EF31-0CAF-42A2-86A6-33DDA447D8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0BC14-19D1-4C1E-88D2-47F018D4E46B}" type="datetimeFigureOut">
              <a:rPr lang="zh-CN" altLang="en-US" smtClean="0"/>
              <a:t>2024/8/22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A7AC271-A963-47B0-A640-6B69762F97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8485BF0-58A3-489A-A438-715CD416E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B2661-C025-4A94-9E22-EAD5D5EFEB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41096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16D6F92-C4F4-4698-8365-12A4F6B902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7A4775B5-FF3F-49DF-8491-708C6D8369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49485BC-D3D4-4974-AD90-1342DDFEBE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0BC14-19D1-4C1E-88D2-47F018D4E46B}" type="datetimeFigureOut">
              <a:rPr lang="zh-CN" altLang="en-US" smtClean="0"/>
              <a:t>2024/8/22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C6B549D-FF65-444E-B582-457AE04863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DF1E91F-76A6-43E8-8A7A-C49D13B66B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B2661-C025-4A94-9E22-EAD5D5EFEB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50451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883ADAE-F72E-46E1-BC80-5BE1E5AF13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946AA68-E872-44BF-BE44-C5CA8F2D610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5C98DA58-B1C0-44B9-9A12-9EDB857BE9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70D881F9-02C0-4D9C-BD3C-65A799E1DD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0BC14-19D1-4C1E-88D2-47F018D4E46B}" type="datetimeFigureOut">
              <a:rPr lang="zh-CN" altLang="en-US" smtClean="0"/>
              <a:t>2024/8/22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A5B779E3-04D8-4091-877C-4E2E7085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614C163-EF11-4621-BDC4-8E08216BF1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B2661-C025-4A94-9E22-EAD5D5EFEB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2797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D95D01E-1D96-4273-A2AE-93C45C07EE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D1CB8A2-E629-4435-A009-FA1277C7FB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C05BE6AA-C3CF-406F-8D7C-09FC125B50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4B309D03-8E19-44E1-9397-C45A7C66AC7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C4EDC0BA-0DF6-4F3F-9A17-66F1823413D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9F4110F8-9CDD-4FE8-A875-F0A42ACFF4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0BC14-19D1-4C1E-88D2-47F018D4E46B}" type="datetimeFigureOut">
              <a:rPr lang="zh-CN" altLang="en-US" smtClean="0"/>
              <a:t>2024/8/22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93B3B4DF-1E63-4820-BF29-0EC3855656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DADEE845-B63E-4AB7-9190-2E0FC73B1C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B2661-C025-4A94-9E22-EAD5D5EFEB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10825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348D2DF-B5A3-49E5-B263-05A0242F3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BB6A303A-5DAA-4429-949E-4DF3D8A91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0BC14-19D1-4C1E-88D2-47F018D4E46B}" type="datetimeFigureOut">
              <a:rPr lang="zh-CN" altLang="en-US" smtClean="0"/>
              <a:t>2024/8/22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54C658DC-5415-4F16-99A5-DA9FD4458D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8037F00A-9DBD-4AB2-BDFD-37E49589BE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B2661-C025-4A94-9E22-EAD5D5EFEB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61693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0B608779-18C6-4E44-8D2B-F24C4200D3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0BC14-19D1-4C1E-88D2-47F018D4E46B}" type="datetimeFigureOut">
              <a:rPr lang="zh-CN" altLang="en-US" smtClean="0"/>
              <a:t>2024/8/22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A5CCC887-8A05-4E68-A9A5-67BBD7F66C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12B77E5F-11D0-4740-9EFB-29E37DA6C4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B2661-C025-4A94-9E22-EAD5D5EFEB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32176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6DFE7C7-0BEF-4A6D-A083-70CF5FAFEF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29F43AE-EBEC-446C-A63B-E7E6FA17BD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9CBDE325-98CA-4FB3-8594-68AA6BEBF7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6124E7BC-6C4F-4F91-AA8B-FF76A9376A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0BC14-19D1-4C1E-88D2-47F018D4E46B}" type="datetimeFigureOut">
              <a:rPr lang="zh-CN" altLang="en-US" smtClean="0"/>
              <a:t>2024/8/22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93FD9AA7-8841-4164-B66A-06AD3DC260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873186D-C5AD-4BAB-91BC-70841DB5E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B2661-C025-4A94-9E22-EAD5D5EFEB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08017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10A9574-3D60-4002-ADB8-14DC092A1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BC45DA9A-8893-49C4-BC8A-9E65E1CBDD5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439B601D-75A2-4DCA-9FF9-F88C14509C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58DFEC9E-EB8C-4C99-A4A6-BA8C90BA0C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0BC14-19D1-4C1E-88D2-47F018D4E46B}" type="datetimeFigureOut">
              <a:rPr lang="zh-CN" altLang="en-US" smtClean="0"/>
              <a:t>2024/8/22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46DCD2BE-E760-4811-AD84-31E9EAF25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E50EA78-D665-4D10-8126-1D49A7E68E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B2661-C025-4A94-9E22-EAD5D5EFEB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52623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38FAA09C-8EE0-4E28-B302-D6379E259E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0E87FC28-0CB2-4B18-ABE2-E8563BD2A8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E28525C-D70A-4660-B60F-F64829C32F3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B0BC14-19D1-4C1E-88D2-47F018D4E46B}" type="datetimeFigureOut">
              <a:rPr lang="zh-CN" altLang="en-US" smtClean="0"/>
              <a:t>2024/8/22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6754BCD-FA88-4434-B265-93CD5B2AC9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34FF02E-0052-428B-A149-F42563F5CD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BB2661-C025-4A94-9E22-EAD5D5EFEB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0873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>
            <a:extLst>
              <a:ext uri="{FF2B5EF4-FFF2-40B4-BE49-F238E27FC236}">
                <a16:creationId xmlns:a16="http://schemas.microsoft.com/office/drawing/2014/main" id="{3160BCDC-D7A0-4450-84CB-D21EA0BCAE4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370338"/>
            <a:ext cx="9144000" cy="2887462"/>
          </a:xfrm>
        </p:spPr>
        <p:txBody>
          <a:bodyPr/>
          <a:lstStyle/>
          <a:p>
            <a:r>
              <a:rPr lang="zh-CN" altLang="zh-CN" sz="5400" b="1" kern="100" dirty="0">
                <a:effectLst/>
                <a:latin typeface="华文新魏" panose="02010800040101010101" pitchFamily="2" charset="-122"/>
                <a:ea typeface="华文新魏" panose="02010800040101010101" pitchFamily="2" charset="-122"/>
              </a:rPr>
              <a:t>实验兔饲养与实验室管理制度</a:t>
            </a:r>
            <a:endParaRPr lang="zh-CN" altLang="zh-CN" sz="5400" kern="100" dirty="0">
              <a:effectLst/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868719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id="{46104131-D24C-4412-B1B7-D15211F7EBA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69" t="22861" r="6273" b="11248"/>
          <a:stretch/>
        </p:blipFill>
        <p:spPr>
          <a:xfrm>
            <a:off x="7764105" y="262490"/>
            <a:ext cx="2540378" cy="2933219"/>
          </a:xfrm>
          <a:prstGeom prst="rect">
            <a:avLst/>
          </a:prstGeom>
        </p:spPr>
      </p:pic>
      <p:pic>
        <p:nvPicPr>
          <p:cNvPr id="4" name="内容占位符 3">
            <a:extLst>
              <a:ext uri="{FF2B5EF4-FFF2-40B4-BE49-F238E27FC236}">
                <a16:creationId xmlns:a16="http://schemas.microsoft.com/office/drawing/2014/main" id="{86315919-1704-4D25-8FC0-A45B031D8A3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b="13631"/>
          <a:stretch/>
        </p:blipFill>
        <p:spPr>
          <a:xfrm>
            <a:off x="859276" y="262490"/>
            <a:ext cx="5432080" cy="6253056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DFA5218D-2B8C-44AF-8100-B26853DAA0E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6275"/>
          <a:stretch/>
        </p:blipFill>
        <p:spPr>
          <a:xfrm>
            <a:off x="7661428" y="3351572"/>
            <a:ext cx="2745733" cy="3063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67675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FA85FA7-C357-4B59-AE6A-C46FFB286F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61134"/>
            <a:ext cx="10515600" cy="4802819"/>
          </a:xfrm>
        </p:spPr>
        <p:txBody>
          <a:bodyPr>
            <a:normAutofit/>
          </a:bodyPr>
          <a:lstStyle/>
          <a:p>
            <a:pPr>
              <a:lnSpc>
                <a:spcPts val="4800"/>
              </a:lnSpc>
            </a:pPr>
            <a:r>
              <a:rPr lang="en-US" altLang="zh-CN" kern="100" dirty="0">
                <a:latin typeface="宋体" panose="02010600030101010101" pitchFamily="2" charset="-122"/>
                <a:ea typeface="宋体" panose="02010600030101010101" pitchFamily="2" charset="-122"/>
              </a:rPr>
              <a:t>4</a:t>
            </a:r>
            <a:r>
              <a:rPr lang="zh-CN" altLang="zh-CN" kern="100" dirty="0"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zh-CN" altLang="en-US" kern="100" dirty="0">
                <a:latin typeface="宋体" panose="02010600030101010101" pitchFamily="2" charset="-122"/>
                <a:ea typeface="宋体" panose="02010600030101010101" pitchFamily="2" charset="-122"/>
              </a:rPr>
              <a:t>兔子</a:t>
            </a:r>
            <a:r>
              <a:rPr lang="zh-CN" altLang="en-US" kern="1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饲养实验前及结束后</a:t>
            </a:r>
            <a:r>
              <a:rPr lang="zh-CN" altLang="zh-CN" kern="100" dirty="0">
                <a:latin typeface="宋体" panose="02010600030101010101" pitchFamily="2" charset="-122"/>
                <a:ea typeface="宋体" panose="02010600030101010101" pitchFamily="2" charset="-122"/>
              </a:rPr>
              <a:t>必须对饲养室笼具、饮水瓶</a:t>
            </a:r>
            <a:r>
              <a:rPr lang="zh-CN" altLang="en-US" kern="100" dirty="0">
                <a:latin typeface="宋体" panose="02010600030101010101" pitchFamily="2" charset="-122"/>
                <a:ea typeface="宋体" panose="02010600030101010101" pitchFamily="2" charset="-122"/>
              </a:rPr>
              <a:t>及地面</a:t>
            </a:r>
            <a:r>
              <a:rPr lang="zh-CN" altLang="zh-CN" kern="100" dirty="0">
                <a:latin typeface="宋体" panose="02010600030101010101" pitchFamily="2" charset="-122"/>
                <a:ea typeface="宋体" panose="02010600030101010101" pitchFamily="2" charset="-122"/>
              </a:rPr>
              <a:t>等进行彻底</a:t>
            </a:r>
            <a:r>
              <a:rPr lang="zh-CN" altLang="en-US" kern="100" dirty="0">
                <a:latin typeface="宋体" panose="02010600030101010101" pitchFamily="2" charset="-122"/>
                <a:ea typeface="宋体" panose="02010600030101010101" pitchFamily="2" charset="-122"/>
              </a:rPr>
              <a:t>清洗、</a:t>
            </a:r>
            <a:r>
              <a:rPr lang="zh-CN" altLang="zh-CN" kern="100" dirty="0">
                <a:latin typeface="宋体" panose="02010600030101010101" pitchFamily="2" charset="-122"/>
                <a:ea typeface="宋体" panose="02010600030101010101" pitchFamily="2" charset="-122"/>
              </a:rPr>
              <a:t>消毒</a:t>
            </a:r>
            <a:r>
              <a:rPr lang="zh-CN" altLang="en-US" kern="100" dirty="0">
                <a:latin typeface="宋体" panose="02010600030101010101" pitchFamily="2" charset="-122"/>
                <a:ea typeface="宋体" panose="02010600030101010101" pitchFamily="2" charset="-122"/>
              </a:rPr>
              <a:t>；</a:t>
            </a:r>
            <a:endParaRPr lang="en-US" altLang="zh-CN" kern="1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ts val="4800"/>
              </a:lnSpc>
            </a:pPr>
            <a:r>
              <a:rPr lang="zh-CN" altLang="zh-CN" kern="1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每次</a:t>
            </a:r>
            <a:r>
              <a:rPr lang="zh-CN" altLang="en-US" kern="1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饲养</a:t>
            </a:r>
            <a:r>
              <a:rPr lang="zh-CN" altLang="zh-CN" kern="1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操作完</a:t>
            </a:r>
            <a:r>
              <a:rPr lang="zh-CN" altLang="zh-CN" kern="100" dirty="0">
                <a:latin typeface="宋体" panose="02010600030101010101" pitchFamily="2" charset="-122"/>
                <a:ea typeface="宋体" panose="02010600030101010101" pitchFamily="2" charset="-122"/>
              </a:rPr>
              <a:t>必须及时扫地、拖地、擦拭台面，物品收拾整齐。</a:t>
            </a:r>
            <a:endParaRPr lang="en-US" altLang="zh-CN" kern="1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ts val="4800"/>
              </a:lnSpc>
            </a:pPr>
            <a:r>
              <a:rPr lang="zh-CN" altLang="zh-CN" kern="100" dirty="0">
                <a:latin typeface="宋体" panose="02010600030101010101" pitchFamily="2" charset="-122"/>
                <a:ea typeface="宋体" panose="02010600030101010101" pitchFamily="2" charset="-122"/>
              </a:rPr>
              <a:t>兔子</a:t>
            </a:r>
            <a:r>
              <a:rPr lang="zh-CN" altLang="zh-CN" kern="1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解剖室操作完成后</a:t>
            </a:r>
            <a:r>
              <a:rPr lang="zh-CN" altLang="zh-CN" kern="100" dirty="0">
                <a:latin typeface="宋体" panose="02010600030101010101" pitchFamily="2" charset="-122"/>
                <a:ea typeface="宋体" panose="02010600030101010101" pitchFamily="2" charset="-122"/>
              </a:rPr>
              <a:t>，操作台</a:t>
            </a:r>
            <a:r>
              <a:rPr lang="zh-CN" altLang="en-US" kern="100" dirty="0"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zh-CN" altLang="zh-CN" kern="100" dirty="0">
                <a:latin typeface="宋体" panose="02010600030101010101" pitchFamily="2" charset="-122"/>
                <a:ea typeface="宋体" panose="02010600030101010101" pitchFamily="2" charset="-122"/>
              </a:rPr>
              <a:t>地面用消毒液擦洗，紫外线消毒</a:t>
            </a:r>
            <a:r>
              <a:rPr lang="en-US" altLang="zh-CN" kern="100" dirty="0">
                <a:latin typeface="宋体" panose="02010600030101010101" pitchFamily="2" charset="-122"/>
                <a:ea typeface="宋体" panose="02010600030101010101" pitchFamily="2" charset="-122"/>
              </a:rPr>
              <a:t>30</a:t>
            </a:r>
            <a:r>
              <a:rPr lang="zh-CN" altLang="en-US" kern="100" dirty="0">
                <a:latin typeface="宋体" panose="02010600030101010101" pitchFamily="2" charset="-122"/>
                <a:ea typeface="宋体" panose="02010600030101010101" pitchFamily="2" charset="-122"/>
              </a:rPr>
              <a:t>分钟</a:t>
            </a:r>
            <a:r>
              <a:rPr lang="zh-CN" altLang="zh-CN" kern="100" dirty="0">
                <a:latin typeface="宋体" panose="02010600030101010101" pitchFamily="2" charset="-122"/>
                <a:ea typeface="宋体" panose="02010600030101010101" pitchFamily="2" charset="-122"/>
              </a:rPr>
              <a:t>方可离开。</a:t>
            </a:r>
          </a:p>
          <a:p>
            <a:pPr>
              <a:lnSpc>
                <a:spcPts val="4800"/>
              </a:lnSpc>
            </a:pPr>
            <a:r>
              <a:rPr lang="zh-CN" altLang="zh-CN" kern="100" dirty="0">
                <a:latin typeface="宋体" panose="02010600030101010101" pitchFamily="2" charset="-122"/>
                <a:ea typeface="宋体" panose="02010600030101010101" pitchFamily="2" charset="-122"/>
              </a:rPr>
              <a:t>每天做好饲养室的</a:t>
            </a:r>
            <a:r>
              <a:rPr lang="zh-CN" altLang="zh-CN" kern="1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温度、湿度，空调、</a:t>
            </a:r>
            <a:r>
              <a:rPr lang="zh-CN" altLang="en-US" kern="1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新风</a:t>
            </a:r>
            <a:r>
              <a:rPr lang="zh-CN" altLang="zh-CN" kern="100" dirty="0">
                <a:latin typeface="宋体" panose="02010600030101010101" pitchFamily="2" charset="-122"/>
                <a:ea typeface="宋体" panose="02010600030101010101" pitchFamily="2" charset="-122"/>
              </a:rPr>
              <a:t>系统记录</a:t>
            </a:r>
            <a:r>
              <a:rPr lang="zh-CN" altLang="en-US" kern="100" dirty="0">
                <a:latin typeface="宋体" panose="02010600030101010101" pitchFamily="2" charset="-122"/>
                <a:ea typeface="宋体" panose="02010600030101010101" pitchFamily="2" charset="-122"/>
              </a:rPr>
              <a:t>；届时做好</a:t>
            </a:r>
            <a:r>
              <a:rPr lang="zh-CN" altLang="en-US" kern="1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兔子进入、</a:t>
            </a:r>
            <a:r>
              <a:rPr lang="zh-CN" altLang="zh-CN" kern="1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清洁消毒</a:t>
            </a:r>
            <a:r>
              <a:rPr lang="zh-CN" altLang="en-US" kern="100" dirty="0">
                <a:latin typeface="宋体" panose="02010600030101010101" pitchFamily="2" charset="-122"/>
                <a:ea typeface="宋体" panose="02010600030101010101" pitchFamily="2" charset="-122"/>
              </a:rPr>
              <a:t>及</a:t>
            </a:r>
            <a:r>
              <a:rPr lang="zh-CN" altLang="en-US" kern="1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兔子尸体处理</a:t>
            </a:r>
            <a:r>
              <a:rPr lang="zh-CN" altLang="zh-CN" kern="100" dirty="0">
                <a:latin typeface="宋体" panose="02010600030101010101" pitchFamily="2" charset="-122"/>
                <a:ea typeface="宋体" panose="02010600030101010101" pitchFamily="2" charset="-122"/>
              </a:rPr>
              <a:t>等</a:t>
            </a:r>
            <a:r>
              <a:rPr lang="zh-CN" altLang="en-US" kern="100" dirty="0">
                <a:latin typeface="宋体" panose="02010600030101010101" pitchFamily="2" charset="-122"/>
                <a:ea typeface="宋体" panose="02010600030101010101" pitchFamily="2" charset="-122"/>
              </a:rPr>
              <a:t>工作记录。</a:t>
            </a:r>
          </a:p>
        </p:txBody>
      </p:sp>
    </p:spTree>
    <p:extLst>
      <p:ext uri="{BB962C8B-B14F-4D97-AF65-F5344CB8AC3E}">
        <p14:creationId xmlns:p14="http://schemas.microsoft.com/office/powerpoint/2010/main" val="11295787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内容占位符 4">
            <a:extLst>
              <a:ext uri="{FF2B5EF4-FFF2-40B4-BE49-F238E27FC236}">
                <a16:creationId xmlns:a16="http://schemas.microsoft.com/office/drawing/2014/main" id="{5FE9AFAF-87CB-4AAB-84F2-79FF8A5E9A4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742" y="1097656"/>
            <a:ext cx="4215542" cy="4351338"/>
          </a:xfr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18B0417B-270C-4B18-BB93-2F40B8FF1A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31635" y="-1264"/>
            <a:ext cx="4678532" cy="5760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63049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内容占位符 4">
            <a:extLst>
              <a:ext uri="{FF2B5EF4-FFF2-40B4-BE49-F238E27FC236}">
                <a16:creationId xmlns:a16="http://schemas.microsoft.com/office/drawing/2014/main" id="{CB4F4BE8-D50F-41B7-9D23-D832CC784B7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111" y="1062145"/>
            <a:ext cx="3898431" cy="4351338"/>
          </a:xfr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5E3E79DD-F9C0-4E7B-87DA-00083F0CFE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1322" y="382372"/>
            <a:ext cx="4512457" cy="5413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71711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9C1BC1EA-7A23-405F-A755-9B3FF18D82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4">
            <a:extLst>
              <a:ext uri="{FF2B5EF4-FFF2-40B4-BE49-F238E27FC236}">
                <a16:creationId xmlns:a16="http://schemas.microsoft.com/office/drawing/2014/main" id="{AFA9A5D1-AC6B-461D-BF23-FDA798DBA2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802" y="280907"/>
            <a:ext cx="4831309" cy="6439231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A8A94341-9724-4C66-B110-3782E0DC523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4564" y="1031419"/>
            <a:ext cx="6581702" cy="4938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00172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44FB0A2-BB71-4179-9FFB-D7545FB678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内容占位符 4">
            <a:extLst>
              <a:ext uri="{FF2B5EF4-FFF2-40B4-BE49-F238E27FC236}">
                <a16:creationId xmlns:a16="http://schemas.microsoft.com/office/drawing/2014/main" id="{884E3338-DBA7-4CB1-9E57-8605BC89CF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212" y="365376"/>
            <a:ext cx="4591613" cy="6119761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D8D63FEA-9590-4198-A3E2-4BB48D82EFF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873"/>
          <a:stretch/>
        </p:blipFill>
        <p:spPr>
          <a:xfrm>
            <a:off x="5929093" y="372861"/>
            <a:ext cx="5145510" cy="6112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61930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CC432D7-A248-43C8-970D-CB5A53B768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49406"/>
            <a:ext cx="10515600" cy="4827557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ts val="4800"/>
              </a:lnSpc>
            </a:pPr>
            <a:r>
              <a:rPr lang="en-US" altLang="zh-CN" sz="3600" kern="100" dirty="0">
                <a:latin typeface="宋体" panose="02010600030101010101" pitchFamily="2" charset="-122"/>
                <a:ea typeface="宋体" panose="02010600030101010101" pitchFamily="2" charset="-122"/>
              </a:rPr>
              <a:t>5</a:t>
            </a:r>
            <a:r>
              <a:rPr lang="zh-CN" altLang="zh-CN" sz="3600" kern="100" dirty="0">
                <a:latin typeface="宋体" panose="02010600030101010101" pitchFamily="2" charset="-122"/>
                <a:ea typeface="宋体" panose="02010600030101010101" pitchFamily="2" charset="-122"/>
              </a:rPr>
              <a:t>、必须穿</a:t>
            </a:r>
            <a:r>
              <a:rPr lang="zh-CN" altLang="zh-CN" sz="3600" kern="1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拖鞋或鞋套</a:t>
            </a:r>
            <a:r>
              <a:rPr lang="zh-CN" altLang="en-US" sz="3600" kern="100" dirty="0">
                <a:latin typeface="宋体" panose="02010600030101010101" pitchFamily="2" charset="-122"/>
                <a:ea typeface="宋体" panose="02010600030101010101" pitchFamily="2" charset="-122"/>
              </a:rPr>
              <a:t>（鞋套穿、脱都在门口保安处）</a:t>
            </a:r>
            <a:r>
              <a:rPr lang="zh-CN" altLang="zh-CN" sz="3600" kern="100" dirty="0"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en-US" sz="3600" kern="100" dirty="0">
                <a:latin typeface="宋体" panose="02010600030101010101" pitchFamily="2" charset="-122"/>
                <a:ea typeface="宋体" panose="02010600030101010101" pitchFamily="2" charset="-122"/>
              </a:rPr>
              <a:t>穿好</a:t>
            </a:r>
            <a:r>
              <a:rPr lang="zh-CN" altLang="en-US" sz="3600" kern="1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工作服</a:t>
            </a:r>
            <a:r>
              <a:rPr lang="zh-CN" altLang="en-US" sz="3600" kern="100" dirty="0">
                <a:latin typeface="宋体" panose="02010600030101010101" pitchFamily="2" charset="-122"/>
                <a:ea typeface="宋体" panose="02010600030101010101" pitchFamily="2" charset="-122"/>
              </a:rPr>
              <a:t>（工作服挂进门缓冲间），戴好帽子、手套及口罩，必要时穿好套鞋、系好围裙。</a:t>
            </a:r>
            <a:endParaRPr lang="en-US" altLang="zh-CN" sz="3600" kern="1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ts val="4800"/>
              </a:lnSpc>
            </a:pPr>
            <a:r>
              <a:rPr lang="zh-CN" altLang="en-US" sz="3600" kern="100" dirty="0">
                <a:latin typeface="宋体" panose="02010600030101010101" pitchFamily="2" charset="-122"/>
                <a:ea typeface="宋体" panose="02010600030101010101" pitchFamily="2" charset="-122"/>
              </a:rPr>
              <a:t>人员进出从</a:t>
            </a:r>
            <a:r>
              <a:rPr lang="zh-CN" altLang="en-US" sz="3600" kern="1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前后缓冲间</a:t>
            </a:r>
            <a:r>
              <a:rPr lang="zh-CN" altLang="en-US" sz="3600" kern="100" dirty="0">
                <a:latin typeface="宋体" panose="02010600030101010101" pitchFamily="2" charset="-122"/>
                <a:ea typeface="宋体" panose="02010600030101010101" pitchFamily="2" charset="-122"/>
              </a:rPr>
              <a:t>，兔子、饲料等进出从</a:t>
            </a:r>
            <a:r>
              <a:rPr lang="zh-CN" altLang="en-US" sz="3600" kern="1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中间应急门</a:t>
            </a:r>
            <a:r>
              <a:rPr lang="zh-CN" altLang="en-US" sz="3600" kern="100" dirty="0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en-US" altLang="zh-CN" sz="3600" kern="1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ts val="4800"/>
              </a:lnSpc>
            </a:pPr>
            <a:r>
              <a:rPr lang="zh-CN" altLang="en-US" sz="3600" kern="100" dirty="0">
                <a:latin typeface="宋体" panose="02010600030101010101" pitchFamily="2" charset="-122"/>
                <a:ea typeface="宋体" panose="02010600030101010101" pitchFamily="2" charset="-122"/>
              </a:rPr>
              <a:t>物品可放走廊“存包处”，等待实验可在走廊“休息室”。</a:t>
            </a:r>
            <a:endParaRPr lang="en-US" altLang="zh-CN" sz="3600" kern="1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ts val="4800"/>
              </a:lnSpc>
            </a:pPr>
            <a:r>
              <a:rPr lang="zh-CN" altLang="zh-CN" sz="3600" kern="100" dirty="0">
                <a:latin typeface="宋体" panose="02010600030101010101" pitchFamily="2" charset="-122"/>
                <a:ea typeface="宋体" panose="02010600030101010101" pitchFamily="2" charset="-122"/>
              </a:rPr>
              <a:t>一般只能</a:t>
            </a:r>
            <a:r>
              <a:rPr lang="zh-CN" altLang="zh-CN" sz="3600" kern="1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白天来动物房操作</a:t>
            </a:r>
            <a:r>
              <a:rPr lang="zh-CN" altLang="en-US" sz="3600" kern="100" dirty="0"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zh-CN" sz="3600" kern="100" dirty="0">
                <a:latin typeface="宋体" panose="02010600030101010101" pitchFamily="2" charset="-122"/>
                <a:ea typeface="宋体" panose="02010600030101010101" pitchFamily="2" charset="-122"/>
              </a:rPr>
              <a:t>否则要提前与管理人员申请</a:t>
            </a:r>
            <a:r>
              <a:rPr lang="zh-CN" altLang="en-US" sz="3600" kern="100" dirty="0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001432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内容占位符 4">
            <a:extLst>
              <a:ext uri="{FF2B5EF4-FFF2-40B4-BE49-F238E27FC236}">
                <a16:creationId xmlns:a16="http://schemas.microsoft.com/office/drawing/2014/main" id="{5A621A7A-0B0D-4175-8B57-527C1247B0D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860" y="1253331"/>
            <a:ext cx="5799517" cy="4351338"/>
          </a:xfr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62ED766D-2FBF-4E0B-A66B-66387001A34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6389" y="590207"/>
            <a:ext cx="4259854" cy="5677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53248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id="{8773669B-C2B6-499A-B6C6-24CDE3474E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6146" y="467946"/>
            <a:ext cx="4443317" cy="5922107"/>
          </a:xfrm>
          <a:prstGeom prst="rect">
            <a:avLst/>
          </a:prstGeom>
        </p:spPr>
      </p:pic>
      <p:pic>
        <p:nvPicPr>
          <p:cNvPr id="2" name="图片 1">
            <a:extLst>
              <a:ext uri="{FF2B5EF4-FFF2-40B4-BE49-F238E27FC236}">
                <a16:creationId xmlns:a16="http://schemas.microsoft.com/office/drawing/2014/main" id="{5634CCD9-3C6E-4B88-AD04-2BFA58E9D8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5349" y="427741"/>
            <a:ext cx="4503648" cy="6002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44183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内容占位符 4">
            <a:extLst>
              <a:ext uri="{FF2B5EF4-FFF2-40B4-BE49-F238E27FC236}">
                <a16:creationId xmlns:a16="http://schemas.microsoft.com/office/drawing/2014/main" id="{38F34396-F4F1-4F20-8DCD-5A46AFB73C8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65" y="529915"/>
            <a:ext cx="4486425" cy="5979565"/>
          </a:xfr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26520F77-11CF-44B1-BFB7-59BC14480F2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0036" y="529914"/>
            <a:ext cx="4486425" cy="5979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80138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E1C01F5-2CFF-46B3-9542-D2D486942F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7178" y="1253331"/>
            <a:ext cx="10515600" cy="4351338"/>
          </a:xfrm>
        </p:spPr>
        <p:txBody>
          <a:bodyPr>
            <a:normAutofit/>
          </a:bodyPr>
          <a:lstStyle/>
          <a:p>
            <a:pPr>
              <a:lnSpc>
                <a:spcPts val="4800"/>
              </a:lnSpc>
            </a:pPr>
            <a:r>
              <a:rPr lang="en-US" altLang="zh-CN" sz="36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zh-CN" sz="36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zh-CN" altLang="en-US" sz="36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提交动物伦理申请，通过平台组织的培训，预存一定的实验经费；</a:t>
            </a:r>
            <a:endParaRPr lang="en-US" altLang="zh-CN" sz="3600" kern="100" dirty="0">
              <a:effectLst/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ts val="4800"/>
              </a:lnSpc>
            </a:pPr>
            <a:r>
              <a:rPr lang="zh-CN" altLang="en-US" sz="3600" kern="100" dirty="0">
                <a:latin typeface="宋体" panose="02010600030101010101" pitchFamily="2" charset="-122"/>
                <a:ea typeface="宋体" panose="02010600030101010101" pitchFamily="2" charset="-122"/>
              </a:rPr>
              <a:t>购进的兔子必须有合格证</a:t>
            </a:r>
            <a:r>
              <a:rPr lang="zh-CN" altLang="zh-CN" sz="36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给管理人员保存。</a:t>
            </a:r>
            <a:endParaRPr lang="en-US" altLang="zh-CN" sz="3600" kern="1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ts val="4800"/>
              </a:lnSpc>
            </a:pPr>
            <a:r>
              <a:rPr lang="zh-CN" altLang="en-US" sz="36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办理登记手续，</a:t>
            </a:r>
            <a:r>
              <a:rPr lang="zh-CN" altLang="en-US" sz="3600" kern="100" dirty="0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饲养及实验同学相对固定</a:t>
            </a:r>
            <a:r>
              <a:rPr lang="zh-CN" altLang="en-US" sz="3600" kern="100" dirty="0"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。人员有变化一定要提前告知管理人员。</a:t>
            </a:r>
            <a:endParaRPr lang="en-US" altLang="zh-CN" sz="3600" kern="100" dirty="0">
              <a:effectLst/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ts val="4800"/>
              </a:lnSpc>
            </a:pPr>
            <a:r>
              <a:rPr lang="zh-CN" altLang="en-US" sz="3600" kern="1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按笼位</a:t>
            </a:r>
            <a:r>
              <a:rPr lang="en-US" altLang="zh-CN" sz="3600" kern="1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/</a:t>
            </a:r>
            <a:r>
              <a:rPr lang="zh-CN" altLang="en-US" sz="3600" kern="1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只数</a:t>
            </a:r>
            <a:r>
              <a:rPr lang="en-US" altLang="zh-CN" sz="3600" kern="1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/</a:t>
            </a:r>
            <a:r>
              <a:rPr lang="zh-CN" altLang="en-US" sz="3600" kern="1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天数计费</a:t>
            </a:r>
            <a:r>
              <a:rPr lang="zh-CN" altLang="en-US" sz="3600" kern="100" dirty="0">
                <a:latin typeface="宋体" panose="02010600030101010101" pitchFamily="2" charset="-122"/>
                <a:ea typeface="宋体" panose="02010600030101010101" pitchFamily="2" charset="-122"/>
              </a:rPr>
              <a:t>，每周一下午盘点一次。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6954415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8E5015E-994E-43D0-9A56-7F06BB04E8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23278"/>
            <a:ext cx="10515600" cy="5202313"/>
          </a:xfrm>
        </p:spPr>
        <p:txBody>
          <a:bodyPr>
            <a:normAutofit/>
          </a:bodyPr>
          <a:lstStyle/>
          <a:p>
            <a:pPr>
              <a:lnSpc>
                <a:spcPts val="4800"/>
              </a:lnSpc>
            </a:pPr>
            <a:r>
              <a:rPr lang="en-US" altLang="zh-CN" sz="3600" kern="100" dirty="0">
                <a:latin typeface="宋体" panose="02010600030101010101" pitchFamily="2" charset="-122"/>
                <a:ea typeface="宋体" panose="02010600030101010101" pitchFamily="2" charset="-122"/>
              </a:rPr>
              <a:t>6</a:t>
            </a:r>
            <a:r>
              <a:rPr lang="zh-CN" altLang="zh-CN" sz="3600" kern="100" dirty="0"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zh-CN" altLang="zh-CN" sz="3600" kern="1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每天换水、每两天换料</a:t>
            </a:r>
            <a:r>
              <a:rPr lang="zh-CN" altLang="zh-CN" sz="3600" kern="100" dirty="0">
                <a:latin typeface="宋体" panose="02010600030101010101" pitchFamily="2" charset="-122"/>
                <a:ea typeface="宋体" panose="02010600030101010101" pitchFamily="2" charset="-122"/>
              </a:rPr>
              <a:t>，保持水、料清洁、新鲜。</a:t>
            </a:r>
            <a:endParaRPr lang="en-US" altLang="zh-CN" sz="3600" kern="1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ts val="4800"/>
              </a:lnSpc>
            </a:pPr>
            <a:r>
              <a:rPr lang="zh-CN" altLang="zh-CN" sz="3600" kern="1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地面、台面</a:t>
            </a:r>
            <a:r>
              <a:rPr lang="zh-CN" altLang="zh-CN" sz="3600" kern="100" dirty="0">
                <a:latin typeface="宋体" panose="02010600030101010101" pitchFamily="2" charset="-122"/>
                <a:ea typeface="宋体" panose="02010600030101010101" pitchFamily="2" charset="-122"/>
              </a:rPr>
              <a:t>每周用消毒水拖、抹</a:t>
            </a:r>
            <a:r>
              <a:rPr lang="en-US" altLang="zh-CN" sz="3600" kern="100" dirty="0"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zh-CN" sz="3600" kern="100" dirty="0">
                <a:latin typeface="宋体" panose="02010600030101010101" pitchFamily="2" charset="-122"/>
                <a:ea typeface="宋体" panose="02010600030101010101" pitchFamily="2" charset="-122"/>
              </a:rPr>
              <a:t>遍。</a:t>
            </a:r>
            <a:endParaRPr lang="en-US" altLang="zh-CN" sz="3600" kern="1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ts val="4800"/>
              </a:lnSpc>
            </a:pPr>
            <a:r>
              <a:rPr lang="zh-CN" altLang="zh-CN" sz="3600" kern="1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饮水瓶</a:t>
            </a:r>
            <a:r>
              <a:rPr lang="zh-CN" altLang="en-US" sz="3600" kern="1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、料盒</a:t>
            </a:r>
            <a:r>
              <a:rPr lang="zh-CN" altLang="zh-CN" sz="3600" kern="100" dirty="0">
                <a:latin typeface="宋体" panose="02010600030101010101" pitchFamily="2" charset="-122"/>
                <a:ea typeface="宋体" panose="02010600030101010101" pitchFamily="2" charset="-122"/>
              </a:rPr>
              <a:t>每周要消毒、浸泡、清洗</a:t>
            </a:r>
            <a:r>
              <a:rPr lang="en-US" altLang="zh-CN" sz="3600" kern="100" dirty="0"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zh-CN" sz="3600" kern="100" dirty="0">
                <a:latin typeface="宋体" panose="02010600030101010101" pitchFamily="2" charset="-122"/>
                <a:ea typeface="宋体" panose="02010600030101010101" pitchFamily="2" charset="-122"/>
              </a:rPr>
              <a:t>次。</a:t>
            </a:r>
            <a:endParaRPr lang="en-US" altLang="zh-CN" sz="3600" kern="1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ts val="4800"/>
              </a:lnSpc>
            </a:pPr>
            <a:r>
              <a:rPr lang="zh-CN" altLang="zh-CN" sz="3600" kern="1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笼子</a:t>
            </a:r>
            <a:r>
              <a:rPr lang="zh-CN" altLang="zh-CN" sz="3600" kern="100" dirty="0">
                <a:latin typeface="宋体" panose="02010600030101010101" pitchFamily="2" charset="-122"/>
                <a:ea typeface="宋体" panose="02010600030101010101" pitchFamily="2" charset="-122"/>
              </a:rPr>
              <a:t>每两周要冲洗、消毒</a:t>
            </a:r>
            <a:r>
              <a:rPr lang="en-US" altLang="zh-CN" sz="3600" kern="100" dirty="0"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zh-CN" sz="3600" kern="100" dirty="0">
                <a:latin typeface="宋体" panose="02010600030101010101" pitchFamily="2" charset="-122"/>
                <a:ea typeface="宋体" panose="02010600030101010101" pitchFamily="2" charset="-122"/>
              </a:rPr>
              <a:t>次。</a:t>
            </a:r>
            <a:endParaRPr lang="en-US" altLang="zh-CN" sz="3600" kern="1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ts val="4800"/>
              </a:lnSpc>
            </a:pPr>
            <a:r>
              <a:rPr lang="zh-CN" altLang="zh-CN" sz="3600" kern="100" dirty="0">
                <a:latin typeface="宋体" panose="02010600030101010101" pitchFamily="2" charset="-122"/>
                <a:ea typeface="宋体" panose="02010600030101010101" pitchFamily="2" charset="-122"/>
              </a:rPr>
              <a:t>每次消毒后实施者在专门表格</a:t>
            </a:r>
            <a:r>
              <a:rPr lang="zh-CN" altLang="en-US" sz="3600" kern="100" dirty="0">
                <a:latin typeface="宋体" panose="02010600030101010101" pitchFamily="2" charset="-122"/>
                <a:ea typeface="宋体" panose="02010600030101010101" pitchFamily="2" charset="-122"/>
              </a:rPr>
              <a:t>（前述）</a:t>
            </a:r>
            <a:r>
              <a:rPr lang="zh-CN" altLang="zh-CN" sz="3600" kern="100" dirty="0">
                <a:latin typeface="宋体" panose="02010600030101010101" pitchFamily="2" charset="-122"/>
                <a:ea typeface="宋体" panose="02010600030101010101" pitchFamily="2" charset="-122"/>
              </a:rPr>
              <a:t>及时登记。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5068982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内容占位符 4">
            <a:extLst>
              <a:ext uri="{FF2B5EF4-FFF2-40B4-BE49-F238E27FC236}">
                <a16:creationId xmlns:a16="http://schemas.microsoft.com/office/drawing/2014/main" id="{BF73352C-2E0A-46A8-99D6-B832BA55818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756" y="412463"/>
            <a:ext cx="4310934" cy="5745668"/>
          </a:xfr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4DE9F966-B224-4A8F-90AA-4CE1652119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2748" y="412463"/>
            <a:ext cx="7567496" cy="5677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326392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6C59ECA-EE9E-45C9-9E9F-C71F4BFD4E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56443"/>
            <a:ext cx="10515600" cy="4854190"/>
          </a:xfrm>
        </p:spPr>
        <p:txBody>
          <a:bodyPr>
            <a:normAutofit fontScale="92500"/>
          </a:bodyPr>
          <a:lstStyle/>
          <a:p>
            <a:pPr>
              <a:lnSpc>
                <a:spcPts val="4800"/>
              </a:lnSpc>
            </a:pPr>
            <a:r>
              <a:rPr lang="en-US" altLang="zh-CN" sz="3600" kern="100" dirty="0">
                <a:latin typeface="宋体" panose="02010600030101010101" pitchFamily="2" charset="-122"/>
                <a:ea typeface="宋体" panose="02010600030101010101" pitchFamily="2" charset="-122"/>
              </a:rPr>
              <a:t>7</a:t>
            </a:r>
            <a:r>
              <a:rPr lang="zh-CN" altLang="zh-CN" sz="3600" kern="100" dirty="0">
                <a:latin typeface="宋体" panose="02010600030101010101" pitchFamily="2" charset="-122"/>
                <a:ea typeface="宋体" panose="02010600030101010101" pitchFamily="2" charset="-122"/>
              </a:rPr>
              <a:t>、不得在这里从事有毒有害的兔子实验。</a:t>
            </a:r>
            <a:endParaRPr lang="en-US" altLang="zh-CN" sz="3600" kern="1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ts val="4800"/>
              </a:lnSpc>
            </a:pPr>
            <a:r>
              <a:rPr lang="zh-CN" altLang="zh-CN" sz="3600" kern="100" dirty="0">
                <a:latin typeface="宋体" panose="02010600030101010101" pitchFamily="2" charset="-122"/>
                <a:ea typeface="宋体" panose="02010600030101010101" pitchFamily="2" charset="-122"/>
              </a:rPr>
              <a:t>实验处死或发生非传染病死亡的兔子尸体用</a:t>
            </a:r>
            <a:r>
              <a:rPr lang="zh-CN" altLang="en-US" sz="3600" kern="1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黑色垃圾袋</a:t>
            </a:r>
            <a:r>
              <a:rPr lang="zh-CN" altLang="zh-CN" sz="3600" kern="100" dirty="0">
                <a:latin typeface="宋体" panose="02010600030101010101" pitchFamily="2" charset="-122"/>
                <a:ea typeface="宋体" panose="02010600030101010101" pitchFamily="2" charset="-122"/>
              </a:rPr>
              <a:t>装好扎紧放专门冰柜</a:t>
            </a:r>
            <a:r>
              <a:rPr lang="zh-CN" altLang="zh-CN" sz="3600" kern="1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白色编织袋</a:t>
            </a:r>
            <a:r>
              <a:rPr lang="zh-CN" altLang="zh-CN" sz="3600" kern="100" dirty="0">
                <a:latin typeface="宋体" panose="02010600030101010101" pitchFamily="2" charset="-122"/>
                <a:ea typeface="宋体" panose="02010600030101010101" pitchFamily="2" charset="-122"/>
              </a:rPr>
              <a:t>内，统一做无害化处理。</a:t>
            </a:r>
            <a:endParaRPr lang="en-US" altLang="zh-CN" sz="3600" kern="1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ts val="4800"/>
              </a:lnSpc>
            </a:pPr>
            <a:r>
              <a:rPr lang="zh-CN" altLang="zh-CN" sz="3600" kern="100" dirty="0">
                <a:latin typeface="宋体" panose="02010600030101010101" pitchFamily="2" charset="-122"/>
                <a:ea typeface="宋体" panose="02010600030101010101" pitchFamily="2" charset="-122"/>
              </a:rPr>
              <a:t>发生传染病死亡的兔子尸体用</a:t>
            </a:r>
            <a:r>
              <a:rPr lang="en-US" altLang="zh-CN" sz="3600" kern="100" dirty="0">
                <a:latin typeface="宋体" panose="02010600030101010101" pitchFamily="2" charset="-122"/>
                <a:ea typeface="宋体" panose="02010600030101010101" pitchFamily="2" charset="-122"/>
              </a:rPr>
              <a:t>20%</a:t>
            </a:r>
            <a:r>
              <a:rPr lang="zh-CN" altLang="zh-CN" sz="3600" kern="100" dirty="0">
                <a:latin typeface="宋体" panose="02010600030101010101" pitchFamily="2" charset="-122"/>
                <a:ea typeface="宋体" panose="02010600030101010101" pitchFamily="2" charset="-122"/>
              </a:rPr>
              <a:t>来苏尔溶液浸泡</a:t>
            </a:r>
            <a:r>
              <a:rPr lang="en-US" altLang="zh-CN" sz="3600" kern="100" dirty="0">
                <a:latin typeface="宋体" panose="02010600030101010101" pitchFamily="2" charset="-122"/>
                <a:ea typeface="宋体" panose="02010600030101010101" pitchFamily="2" charset="-122"/>
              </a:rPr>
              <a:t>10</a:t>
            </a:r>
            <a:r>
              <a:rPr lang="zh-CN" altLang="zh-CN" sz="3600" kern="100" dirty="0">
                <a:latin typeface="宋体" panose="02010600030101010101" pitchFamily="2" charset="-122"/>
                <a:ea typeface="宋体" panose="02010600030101010101" pitchFamily="2" charset="-122"/>
              </a:rPr>
              <a:t>分钟</a:t>
            </a:r>
            <a:r>
              <a:rPr lang="zh-CN" altLang="en-US" sz="3600" kern="100" dirty="0">
                <a:latin typeface="宋体" panose="02010600030101010101" pitchFamily="2" charset="-122"/>
                <a:ea typeface="宋体" panose="02010600030101010101" pitchFamily="2" charset="-122"/>
              </a:rPr>
              <a:t>（在动物尸体存放间操作）</a:t>
            </a:r>
            <a:r>
              <a:rPr lang="zh-CN" altLang="zh-CN" sz="3600" kern="100" dirty="0">
                <a:latin typeface="宋体" panose="02010600030101010101" pitchFamily="2" charset="-122"/>
                <a:ea typeface="宋体" panose="02010600030101010101" pitchFamily="2" charset="-122"/>
              </a:rPr>
              <a:t>后用</a:t>
            </a:r>
            <a:r>
              <a:rPr lang="zh-CN" altLang="zh-CN" sz="3600" kern="1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双层塑料袋</a:t>
            </a:r>
            <a:r>
              <a:rPr lang="zh-CN" altLang="zh-CN" sz="3600" kern="100" dirty="0">
                <a:latin typeface="宋体" panose="02010600030101010101" pitchFamily="2" charset="-122"/>
                <a:ea typeface="宋体" panose="02010600030101010101" pitchFamily="2" charset="-122"/>
              </a:rPr>
              <a:t>子密封装好做无害化处理。</a:t>
            </a:r>
            <a:endParaRPr lang="en-US" altLang="zh-CN" sz="3600" kern="1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ts val="4800"/>
              </a:lnSpc>
            </a:pPr>
            <a:r>
              <a:rPr lang="zh-CN" altLang="zh-CN" sz="3600" kern="100" dirty="0">
                <a:latin typeface="宋体" panose="02010600030101010101" pitchFamily="2" charset="-122"/>
                <a:ea typeface="宋体" panose="02010600030101010101" pitchFamily="2" charset="-122"/>
              </a:rPr>
              <a:t>兔子的死亡、淘汰处理都要做好表格登记。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7272372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id="{24F41E0A-4F95-4A77-B8F4-894FF918AA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162" y="550414"/>
            <a:ext cx="4416145" cy="5885894"/>
          </a:xfrm>
          <a:prstGeom prst="rect">
            <a:avLst/>
          </a:prstGeom>
        </p:spPr>
      </p:pic>
      <p:pic>
        <p:nvPicPr>
          <p:cNvPr id="4" name="内容占位符 3">
            <a:extLst>
              <a:ext uri="{FF2B5EF4-FFF2-40B4-BE49-F238E27FC236}">
                <a16:creationId xmlns:a16="http://schemas.microsoft.com/office/drawing/2014/main" id="{94E4C55E-7458-4649-8719-F3BD78714D1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t="6957" b="10077"/>
          <a:stretch/>
        </p:blipFill>
        <p:spPr>
          <a:xfrm>
            <a:off x="971693" y="550414"/>
            <a:ext cx="5322818" cy="5885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488066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内容占位符 4">
            <a:extLst>
              <a:ext uri="{FF2B5EF4-FFF2-40B4-BE49-F238E27FC236}">
                <a16:creationId xmlns:a16="http://schemas.microsoft.com/office/drawing/2014/main" id="{9C3D6393-16FD-42B7-819D-9C515F13AB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55"/>
          <a:stretch/>
        </p:blipFill>
        <p:spPr>
          <a:xfrm>
            <a:off x="621437" y="1148071"/>
            <a:ext cx="5181600" cy="4351338"/>
          </a:xfr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AAE7E9D3-AC56-419E-961F-ACFF849DF6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1968" y="1042811"/>
            <a:ext cx="6080101" cy="4561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42384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9BE4B29C-9F66-494C-9C44-6B5F8C02A5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33996"/>
            <a:ext cx="10515600" cy="4942967"/>
          </a:xfrm>
        </p:spPr>
        <p:txBody>
          <a:bodyPr/>
          <a:lstStyle/>
          <a:p>
            <a:pPr>
              <a:lnSpc>
                <a:spcPts val="4800"/>
              </a:lnSpc>
            </a:pPr>
            <a:r>
              <a:rPr lang="en-US" altLang="zh-CN" sz="3600" kern="100" dirty="0">
                <a:latin typeface="宋体" panose="02010600030101010101" pitchFamily="2" charset="-122"/>
                <a:ea typeface="宋体" panose="02010600030101010101" pitchFamily="2" charset="-122"/>
              </a:rPr>
              <a:t>8</a:t>
            </a:r>
            <a:r>
              <a:rPr lang="zh-CN" altLang="zh-CN" sz="3600" kern="100" dirty="0">
                <a:latin typeface="宋体" panose="02010600030101010101" pitchFamily="2" charset="-122"/>
                <a:ea typeface="宋体" panose="02010600030101010101" pitchFamily="2" charset="-122"/>
              </a:rPr>
              <a:t>、随时绷紧安全这根弦！关好水电门窗，安全用电、节约用水、防火防盗。</a:t>
            </a:r>
            <a:endParaRPr lang="en-US" altLang="zh-CN" sz="3600" kern="1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ts val="4800"/>
              </a:lnSpc>
            </a:pPr>
            <a:r>
              <a:rPr lang="zh-CN" altLang="zh-CN" sz="3600" kern="100" dirty="0">
                <a:latin typeface="宋体" panose="02010600030101010101" pitchFamily="2" charset="-122"/>
                <a:ea typeface="宋体" panose="02010600030101010101" pitchFamily="2" charset="-122"/>
              </a:rPr>
              <a:t>正确、熟练饲养与实验操作，避免动物咬伤、锐器扎伤。</a:t>
            </a:r>
            <a:endParaRPr lang="en-US" altLang="zh-CN" sz="3600" kern="1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ts val="4800"/>
              </a:lnSpc>
            </a:pPr>
            <a:r>
              <a:rPr lang="zh-CN" altLang="zh-CN" sz="3600" kern="100" dirty="0">
                <a:latin typeface="宋体" panose="02010600030101010101" pitchFamily="2" charset="-122"/>
                <a:ea typeface="宋体" panose="02010600030101010101" pitchFamily="2" charset="-122"/>
              </a:rPr>
              <a:t>注意留心野生动物，勿为所伤。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3332325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03D91B6-9EAB-4094-8627-562810FFE5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78384"/>
            <a:ext cx="10515600" cy="4898579"/>
          </a:xfrm>
        </p:spPr>
        <p:txBody>
          <a:bodyPr/>
          <a:lstStyle/>
          <a:p>
            <a:pPr>
              <a:lnSpc>
                <a:spcPts val="4800"/>
              </a:lnSpc>
            </a:pPr>
            <a:r>
              <a:rPr lang="en-US" altLang="zh-CN" sz="3600" kern="100" dirty="0">
                <a:latin typeface="宋体" panose="02010600030101010101" pitchFamily="2" charset="-122"/>
                <a:ea typeface="宋体" panose="02010600030101010101" pitchFamily="2" charset="-122"/>
              </a:rPr>
              <a:t>9</a:t>
            </a:r>
            <a:r>
              <a:rPr lang="zh-CN" altLang="zh-CN" sz="3600" kern="100" dirty="0">
                <a:latin typeface="宋体" panose="02010600030101010101" pitchFamily="2" charset="-122"/>
                <a:ea typeface="宋体" panose="02010600030101010101" pitchFamily="2" charset="-122"/>
              </a:rPr>
              <a:t>、每轮</a:t>
            </a:r>
            <a:r>
              <a:rPr lang="zh-CN" altLang="zh-CN" sz="3600" kern="1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实验结束</a:t>
            </a:r>
            <a:r>
              <a:rPr lang="zh-CN" altLang="zh-CN" sz="3600" kern="100" dirty="0">
                <a:latin typeface="宋体" panose="02010600030101010101" pitchFamily="2" charset="-122"/>
                <a:ea typeface="宋体" panose="02010600030101010101" pitchFamily="2" charset="-122"/>
              </a:rPr>
              <a:t>必须提前告知管理人员，即时办理实验结算（或截止），清点、归还笼具、饮水瓶等饲养及实验用品。否则延时也要计费。</a:t>
            </a:r>
            <a:endParaRPr lang="en-US" altLang="zh-CN" sz="3600" kern="1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ts val="4800"/>
              </a:lnSpc>
            </a:pPr>
            <a:r>
              <a:rPr lang="zh-CN" altLang="zh-CN" sz="3600" kern="1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中途动物有增加</a:t>
            </a:r>
            <a:r>
              <a:rPr lang="zh-CN" altLang="zh-CN" sz="3600" kern="100" dirty="0">
                <a:latin typeface="宋体" panose="02010600030101010101" pitchFamily="2" charset="-122"/>
                <a:ea typeface="宋体" panose="02010600030101010101" pitchFamily="2" charset="-122"/>
              </a:rPr>
              <a:t>也必须提前告知管理人员批准并登记入表。</a:t>
            </a:r>
            <a:endParaRPr lang="en-US" altLang="zh-CN" sz="3600" kern="1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ts val="4800"/>
              </a:lnSpc>
            </a:pPr>
            <a:r>
              <a:rPr lang="zh-CN" altLang="en-US" sz="3600" kern="100" dirty="0">
                <a:latin typeface="宋体" panose="02010600030101010101" pitchFamily="2" charset="-122"/>
                <a:ea typeface="宋体" panose="02010600030101010101" pitchFamily="2" charset="-122"/>
              </a:rPr>
              <a:t>工作日及周末、节假日兔子饲养管理实行轮换。</a:t>
            </a:r>
            <a:endParaRPr lang="zh-CN" altLang="zh-CN" sz="3600" kern="1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13048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125F968-4421-486C-97FE-3C884D3C5F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69507"/>
            <a:ext cx="10515600" cy="4907456"/>
          </a:xfrm>
        </p:spPr>
        <p:txBody>
          <a:bodyPr/>
          <a:lstStyle/>
          <a:p>
            <a:pPr algn="l">
              <a:lnSpc>
                <a:spcPts val="4800"/>
              </a:lnSpc>
            </a:pPr>
            <a:r>
              <a:rPr lang="en-US" altLang="zh-CN" sz="3600" kern="100" dirty="0">
                <a:latin typeface="宋体" panose="02010600030101010101" pitchFamily="2" charset="-122"/>
                <a:ea typeface="宋体" panose="02010600030101010101" pitchFamily="2" charset="-122"/>
              </a:rPr>
              <a:t>10</a:t>
            </a:r>
            <a:r>
              <a:rPr lang="zh-CN" altLang="zh-CN" sz="3600" kern="100" dirty="0">
                <a:latin typeface="宋体" panose="02010600030101010101" pitchFamily="2" charset="-122"/>
                <a:ea typeface="宋体" panose="02010600030101010101" pitchFamily="2" charset="-122"/>
              </a:rPr>
              <a:t>、规范饲养、科学实验。保护动物福利、爱护动物。注意动物伦理、</a:t>
            </a:r>
            <a:r>
              <a:rPr lang="zh-CN" altLang="zh-CN" sz="3600" kern="1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善待动物</a:t>
            </a:r>
            <a:r>
              <a:rPr lang="zh-CN" altLang="zh-CN" sz="3600" kern="100" dirty="0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en-US" altLang="zh-CN" sz="3600" kern="1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>
              <a:lnSpc>
                <a:spcPts val="4800"/>
              </a:lnSpc>
            </a:pPr>
            <a:r>
              <a:rPr lang="zh-CN" altLang="zh-CN" sz="3600" kern="100" dirty="0">
                <a:latin typeface="宋体" panose="02010600030101010101" pitchFamily="2" charset="-122"/>
                <a:ea typeface="宋体" panose="02010600030101010101" pitchFamily="2" charset="-122"/>
              </a:rPr>
              <a:t>虐待动物行为必须追责。</a:t>
            </a:r>
            <a:endParaRPr lang="en-US" altLang="zh-CN" sz="3600" kern="1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>
              <a:lnSpc>
                <a:spcPts val="4800"/>
              </a:lnSpc>
            </a:pPr>
            <a:r>
              <a:rPr lang="zh-CN" altLang="zh-CN" sz="3600" kern="100" dirty="0">
                <a:latin typeface="宋体" panose="02010600030101010101" pitchFamily="2" charset="-122"/>
                <a:ea typeface="宋体" panose="02010600030101010101" pitchFamily="2" charset="-122"/>
              </a:rPr>
              <a:t>不合格的实验动物以及被淘汰的实验动物，采用</a:t>
            </a:r>
            <a:r>
              <a:rPr lang="zh-CN" altLang="zh-CN" sz="3600" kern="1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安乐死</a:t>
            </a:r>
            <a:r>
              <a:rPr lang="zh-CN" altLang="zh-CN" sz="3600" kern="100" dirty="0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r>
              <a:rPr lang="en-US" altLang="zh-CN" sz="3600" kern="100" dirty="0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endParaRPr lang="zh-CN" altLang="zh-CN" sz="3600" kern="1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276753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>
            <a:extLst>
              <a:ext uri="{FF2B5EF4-FFF2-40B4-BE49-F238E27FC236}">
                <a16:creationId xmlns:a16="http://schemas.microsoft.com/office/drawing/2014/main" id="{D8ED7D06-7C1F-4380-B3C1-993A3B1891C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4441" y="1037405"/>
            <a:ext cx="5799517" cy="4351338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EE573125-800B-4C57-943A-D4A4A8FDED4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1359" b="22330"/>
          <a:stretch/>
        </p:blipFill>
        <p:spPr>
          <a:xfrm>
            <a:off x="6158145" y="1037405"/>
            <a:ext cx="5797796" cy="4351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40277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>
            <a:extLst>
              <a:ext uri="{FF2B5EF4-FFF2-40B4-BE49-F238E27FC236}">
                <a16:creationId xmlns:a16="http://schemas.microsoft.com/office/drawing/2014/main" id="{5FF29709-56D7-4136-9110-6BE41D9EFD1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63320" y="618263"/>
            <a:ext cx="8265360" cy="5889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39645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内容占位符 5">
            <a:extLst>
              <a:ext uri="{FF2B5EF4-FFF2-40B4-BE49-F238E27FC236}">
                <a16:creationId xmlns:a16="http://schemas.microsoft.com/office/drawing/2014/main" id="{4AE1D058-6DA1-4973-881A-E8D252363A9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491891" y="1009163"/>
            <a:ext cx="4262144" cy="4606256"/>
          </a:xfrm>
          <a:prstGeom prst="rect">
            <a:avLst/>
          </a:prstGeom>
        </p:spPr>
      </p:pic>
      <p:pic>
        <p:nvPicPr>
          <p:cNvPr id="2" name="图片 1">
            <a:extLst>
              <a:ext uri="{FF2B5EF4-FFF2-40B4-BE49-F238E27FC236}">
                <a16:creationId xmlns:a16="http://schemas.microsoft.com/office/drawing/2014/main" id="{385FAD10-14F9-4585-90FA-00F5FBB3668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637"/>
          <a:stretch/>
        </p:blipFill>
        <p:spPr>
          <a:xfrm>
            <a:off x="230819" y="1009163"/>
            <a:ext cx="6764785" cy="4611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29329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760EDC9-AEC2-43A7-8274-DC6E23F195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ts val="4800"/>
              </a:lnSpc>
            </a:pPr>
            <a:r>
              <a:rPr lang="en-US" altLang="zh-CN" sz="3600" kern="100" dirty="0"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zh-CN" altLang="zh-CN" sz="3600" kern="100" dirty="0">
                <a:latin typeface="宋体" panose="02010600030101010101" pitchFamily="2" charset="-122"/>
                <a:ea typeface="宋体" panose="02010600030101010101" pitchFamily="2" charset="-122"/>
              </a:rPr>
              <a:t>、掌握兔子饲养与实验的基本知识，</a:t>
            </a:r>
            <a:endParaRPr lang="en-US" altLang="zh-CN" sz="3600" kern="1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ts val="4800"/>
              </a:lnSpc>
            </a:pPr>
            <a:r>
              <a:rPr lang="zh-CN" altLang="zh-CN" sz="3600" kern="100" dirty="0">
                <a:latin typeface="宋体" panose="02010600030101010101" pitchFamily="2" charset="-122"/>
                <a:ea typeface="宋体" panose="02010600030101010101" pitchFamily="2" charset="-122"/>
              </a:rPr>
              <a:t>懂得如何使用兔笼冲水及卫生设施</a:t>
            </a:r>
            <a:r>
              <a:rPr lang="zh-CN" altLang="en-US" sz="3600" kern="100" dirty="0"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zh-CN" altLang="en-US" sz="3600" kern="1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冲水频率</a:t>
            </a:r>
            <a:r>
              <a:rPr lang="en-US" altLang="zh-CN" sz="3600" kern="1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zh-CN" altLang="en-US" sz="3600" kern="1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小时或</a:t>
            </a:r>
            <a:r>
              <a:rPr lang="en-US" altLang="zh-CN" sz="3600" kern="1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3600" kern="1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小时</a:t>
            </a:r>
            <a:r>
              <a:rPr lang="en-US" altLang="zh-CN" sz="3600" kern="1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/</a:t>
            </a:r>
            <a:r>
              <a:rPr lang="zh-CN" altLang="en-US" sz="3600" kern="1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次</a:t>
            </a:r>
            <a:r>
              <a:rPr lang="zh-CN" altLang="en-US" sz="3600" kern="100" dirty="0">
                <a:latin typeface="宋体" panose="02010600030101010101" pitchFamily="2" charset="-122"/>
                <a:ea typeface="宋体" panose="02010600030101010101" pitchFamily="2" charset="-122"/>
              </a:rPr>
              <a:t>），</a:t>
            </a:r>
            <a:endParaRPr lang="en-US" altLang="zh-CN" sz="3600" kern="1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ts val="4800"/>
              </a:lnSpc>
            </a:pPr>
            <a:r>
              <a:rPr lang="zh-CN" altLang="zh-CN" sz="3600" kern="100" dirty="0">
                <a:latin typeface="宋体" panose="02010600030101010101" pitchFamily="2" charset="-122"/>
                <a:ea typeface="宋体" panose="02010600030101010101" pitchFamily="2" charset="-122"/>
              </a:rPr>
              <a:t>执行兔子饲养室各项规章制度和操作规范</a:t>
            </a:r>
            <a:r>
              <a:rPr lang="zh-CN" altLang="en-US" sz="3600" kern="100" dirty="0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zh-CN" sz="3600" kern="1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795875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内容占位符 4">
            <a:extLst>
              <a:ext uri="{FF2B5EF4-FFF2-40B4-BE49-F238E27FC236}">
                <a16:creationId xmlns:a16="http://schemas.microsoft.com/office/drawing/2014/main" id="{FBE94B9A-A006-401E-A935-E762491A075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2502" y="356260"/>
            <a:ext cx="4297983" cy="5728407"/>
          </a:xfr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EF13AC55-43C0-4662-9714-38B7A53CCE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1161" y="363984"/>
            <a:ext cx="4297983" cy="5728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54056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ECAB6CF-1A77-4E3B-9B7E-B19F879AB3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85421"/>
            <a:ext cx="10515600" cy="5450890"/>
          </a:xfrm>
        </p:spPr>
        <p:txBody>
          <a:bodyPr>
            <a:normAutofit fontScale="92500"/>
          </a:bodyPr>
          <a:lstStyle/>
          <a:p>
            <a:pPr>
              <a:lnSpc>
                <a:spcPts val="4800"/>
              </a:lnSpc>
            </a:pPr>
            <a:r>
              <a:rPr lang="en-US" altLang="zh-CN" sz="3600" kern="100" dirty="0"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r>
              <a:rPr lang="zh-CN" altLang="zh-CN" sz="3600" kern="100" dirty="0">
                <a:latin typeface="宋体" panose="02010600030101010101" pitchFamily="2" charset="-122"/>
                <a:ea typeface="宋体" panose="02010600030101010101" pitchFamily="2" charset="-122"/>
              </a:rPr>
              <a:t>、各饲养实验组的卫生</a:t>
            </a:r>
            <a:r>
              <a:rPr lang="zh-CN" altLang="en-US" sz="3600" kern="100" dirty="0">
                <a:latin typeface="宋体" panose="02010600030101010101" pitchFamily="2" charset="-122"/>
                <a:ea typeface="宋体" panose="02010600030101010101" pitchFamily="2" charset="-122"/>
              </a:rPr>
              <a:t>管理：</a:t>
            </a:r>
            <a:endParaRPr lang="en-US" altLang="zh-CN" sz="3600" kern="1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ts val="4800"/>
              </a:lnSpc>
            </a:pPr>
            <a:r>
              <a:rPr lang="zh-CN" altLang="zh-CN" sz="3600" kern="100" dirty="0">
                <a:latin typeface="宋体" panose="02010600030101010101" pitchFamily="2" charset="-122"/>
                <a:ea typeface="宋体" panose="02010600030101010101" pitchFamily="2" charset="-122"/>
              </a:rPr>
              <a:t>垃圾</a:t>
            </a:r>
            <a:r>
              <a:rPr lang="zh-CN" altLang="en-US" sz="3600" kern="100" dirty="0">
                <a:latin typeface="宋体" panose="02010600030101010101" pitchFamily="2" charset="-122"/>
                <a:ea typeface="宋体" panose="02010600030101010101" pitchFamily="2" charset="-122"/>
              </a:rPr>
              <a:t>倒兔子房垃圾桶</a:t>
            </a:r>
            <a:r>
              <a:rPr lang="zh-CN" altLang="en-US" sz="3600" kern="1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黑色垃圾袋</a:t>
            </a:r>
            <a:r>
              <a:rPr lang="zh-CN" altLang="en-US" sz="3600" kern="100" dirty="0">
                <a:latin typeface="宋体" panose="02010600030101010101" pitchFamily="2" charset="-122"/>
                <a:ea typeface="宋体" panose="02010600030101010101" pitchFamily="2" charset="-122"/>
              </a:rPr>
              <a:t>，装满后扎紧放洗消间大</a:t>
            </a:r>
            <a:r>
              <a:rPr lang="zh-CN" altLang="en-US" sz="3600" kern="1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灰色</a:t>
            </a:r>
            <a:r>
              <a:rPr lang="zh-CN" altLang="zh-CN" sz="3600" kern="1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编织袋</a:t>
            </a:r>
            <a:r>
              <a:rPr lang="zh-CN" altLang="en-US" sz="3600" kern="100" dirty="0">
                <a:latin typeface="宋体" panose="02010600030101010101" pitchFamily="2" charset="-122"/>
                <a:ea typeface="宋体" panose="02010600030101010101" pitchFamily="2" charset="-122"/>
              </a:rPr>
              <a:t>，再装满后扎带</a:t>
            </a:r>
            <a:r>
              <a:rPr lang="zh-CN" altLang="zh-CN" sz="3600" kern="100" dirty="0">
                <a:latin typeface="宋体" panose="02010600030101010101" pitchFamily="2" charset="-122"/>
                <a:ea typeface="宋体" panose="02010600030101010101" pitchFamily="2" charset="-122"/>
              </a:rPr>
              <a:t>扎紧放到</a:t>
            </a:r>
            <a:r>
              <a:rPr lang="zh-CN" altLang="zh-CN" sz="3600" kern="1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垃圾暂存室</a:t>
            </a:r>
            <a:r>
              <a:rPr lang="zh-CN" altLang="en-US" sz="3600" kern="100" dirty="0">
                <a:latin typeface="宋体" panose="02010600030101010101" pitchFamily="2" charset="-122"/>
                <a:ea typeface="宋体" panose="02010600030101010101" pitchFamily="2" charset="-122"/>
              </a:rPr>
              <a:t>；</a:t>
            </a:r>
            <a:endParaRPr lang="en-US" altLang="zh-CN" sz="3600" kern="1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ts val="4800"/>
              </a:lnSpc>
            </a:pPr>
            <a:r>
              <a:rPr lang="zh-CN" altLang="en-US" sz="3600" kern="100" dirty="0">
                <a:latin typeface="宋体" panose="02010600030101010101" pitchFamily="2" charset="-122"/>
                <a:ea typeface="宋体" panose="02010600030101010101" pitchFamily="2" charset="-122"/>
              </a:rPr>
              <a:t>空瓶子放洗消间大</a:t>
            </a:r>
            <a:r>
              <a:rPr lang="zh-CN" altLang="en-US" sz="3600" kern="1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白色编织袋</a:t>
            </a:r>
            <a:r>
              <a:rPr lang="zh-CN" altLang="en-US" sz="3600" kern="100" dirty="0">
                <a:latin typeface="宋体" panose="02010600030101010101" pitchFamily="2" charset="-122"/>
                <a:ea typeface="宋体" panose="02010600030101010101" pitchFamily="2" charset="-122"/>
              </a:rPr>
              <a:t>，装满后扎带</a:t>
            </a:r>
            <a:r>
              <a:rPr lang="zh-CN" altLang="zh-CN" sz="3600" kern="100" dirty="0">
                <a:latin typeface="宋体" panose="02010600030101010101" pitchFamily="2" charset="-122"/>
                <a:ea typeface="宋体" panose="02010600030101010101" pitchFamily="2" charset="-122"/>
              </a:rPr>
              <a:t>扎紧放到</a:t>
            </a:r>
            <a:r>
              <a:rPr lang="zh-CN" altLang="zh-CN" sz="3600" kern="1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垃圾暂存室</a:t>
            </a:r>
            <a:r>
              <a:rPr lang="zh-CN" altLang="en-US" sz="3600" kern="100" dirty="0">
                <a:latin typeface="宋体" panose="02010600030101010101" pitchFamily="2" charset="-122"/>
                <a:ea typeface="宋体" panose="02010600030101010101" pitchFamily="2" charset="-122"/>
              </a:rPr>
              <a:t>；</a:t>
            </a:r>
            <a:endParaRPr lang="en-US" altLang="zh-CN" sz="3600" kern="1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ts val="4800"/>
              </a:lnSpc>
            </a:pPr>
            <a:r>
              <a:rPr lang="zh-CN" altLang="zh-CN" sz="3600" kern="100" dirty="0">
                <a:latin typeface="宋体" panose="02010600030101010101" pitchFamily="2" charset="-122"/>
                <a:ea typeface="宋体" panose="02010600030101010101" pitchFamily="2" charset="-122"/>
              </a:rPr>
              <a:t>实验锐器放</a:t>
            </a:r>
            <a:r>
              <a:rPr lang="zh-CN" altLang="zh-CN" sz="3600" kern="1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锐器盒</a:t>
            </a:r>
            <a:r>
              <a:rPr lang="zh-CN" altLang="en-US" sz="3600" kern="100" dirty="0">
                <a:latin typeface="宋体" panose="02010600030101010101" pitchFamily="2" charset="-122"/>
                <a:ea typeface="宋体" panose="02010600030101010101" pitchFamily="2" charset="-122"/>
              </a:rPr>
              <a:t>装满后放洗消间</a:t>
            </a:r>
            <a:r>
              <a:rPr lang="zh-CN" altLang="en-US" sz="3600" kern="1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大塑料箱子</a:t>
            </a:r>
            <a:r>
              <a:rPr lang="zh-CN" altLang="en-US" sz="3600" kern="100" dirty="0">
                <a:latin typeface="宋体" panose="02010600030101010101" pitchFamily="2" charset="-122"/>
                <a:ea typeface="宋体" panose="02010600030101010101" pitchFamily="2" charset="-122"/>
              </a:rPr>
              <a:t>里。</a:t>
            </a:r>
            <a:endParaRPr lang="en-US" altLang="zh-CN" sz="3600" kern="1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ts val="4800"/>
              </a:lnSpc>
            </a:pPr>
            <a:r>
              <a:rPr lang="zh-CN" altLang="zh-CN" sz="3600" kern="100" dirty="0">
                <a:latin typeface="宋体" panose="02010600030101010101" pitchFamily="2" charset="-122"/>
                <a:ea typeface="宋体" panose="02010600030101010101" pitchFamily="2" charset="-122"/>
              </a:rPr>
              <a:t>公共区域轮流打扫、共同负责</a:t>
            </a:r>
            <a:r>
              <a:rPr lang="zh-CN" altLang="en-US" sz="3600" kern="100" dirty="0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en-US" altLang="zh-CN" sz="3600" kern="1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ts val="4800"/>
              </a:lnSpc>
            </a:pPr>
            <a:endParaRPr lang="zh-CN" altLang="zh-CN" sz="3600" kern="1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219422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id="{E3F8A5BF-99C7-4EC4-8E69-64593CEF6B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4222" y="3643763"/>
            <a:ext cx="4116277" cy="3088414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6EA67953-4B9C-4D16-9EA7-DCE826202FF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843" t="28714" r="13263" b="12511"/>
          <a:stretch/>
        </p:blipFill>
        <p:spPr>
          <a:xfrm>
            <a:off x="683580" y="594803"/>
            <a:ext cx="5175681" cy="5885121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E104474E-083E-461E-97FA-11D5B0DAB34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8997" b="12230"/>
          <a:stretch/>
        </p:blipFill>
        <p:spPr>
          <a:xfrm>
            <a:off x="6774221" y="312923"/>
            <a:ext cx="4116277" cy="3224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28209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448</TotalTime>
  <Words>709</Words>
  <Application>Microsoft Office PowerPoint</Application>
  <PresentationFormat>宽屏</PresentationFormat>
  <Paragraphs>39</Paragraphs>
  <Slides>27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33" baseType="lpstr">
      <vt:lpstr>等线</vt:lpstr>
      <vt:lpstr>等线 Light</vt:lpstr>
      <vt:lpstr>华文新魏</vt:lpstr>
      <vt:lpstr>宋体</vt:lpstr>
      <vt:lpstr>Arial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Lenovo</dc:creator>
  <cp:lastModifiedBy>Lenovo</cp:lastModifiedBy>
  <cp:revision>14</cp:revision>
  <dcterms:created xsi:type="dcterms:W3CDTF">2023-04-20T07:25:13Z</dcterms:created>
  <dcterms:modified xsi:type="dcterms:W3CDTF">2024-08-22T08:40:00Z</dcterms:modified>
</cp:coreProperties>
</file>